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292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3" d="100"/>
          <a:sy n="163" d="100"/>
        </p:scale>
        <p:origin x="558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527050"/>
            <a:ext cx="6615112" cy="37226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/>
              <a:t>The major focus of this study was to test whether family support predicts medication usage among 30 Mexican-American individuals with schizophrenia</a:t>
            </a:r>
          </a:p>
          <a:p>
            <a:r>
              <a:rPr lang="en-US" sz="900" dirty="0"/>
              <a:t>The study design was prospective—family and psychiatric status predictors were assessed near the time of psychiatric hospital discharge, and medication usage was judged for a 9-month time frame following discharge.</a:t>
            </a:r>
          </a:p>
          <a:p>
            <a:endParaRPr lang="en-US" sz="900" dirty="0"/>
          </a:p>
          <a:p>
            <a:r>
              <a:rPr lang="en-US" sz="900" dirty="0"/>
              <a:t>The </a:t>
            </a:r>
            <a:r>
              <a:rPr lang="en-US" sz="900" dirty="0" err="1"/>
              <a:t>Camberwell</a:t>
            </a:r>
            <a:r>
              <a:rPr lang="en-US" sz="900" dirty="0"/>
              <a:t> Family Interview (CFI), a personal and </a:t>
            </a:r>
            <a:r>
              <a:rPr lang="en-US" sz="900" dirty="0" err="1"/>
              <a:t>semistructured</a:t>
            </a:r>
            <a:r>
              <a:rPr lang="en-US" sz="900" dirty="0"/>
              <a:t> interview that yields rich family caregiver narratives of their relationship with their ill relative, was used to assess family caregivers’ supportive behaviors and expressed emotion (EE).</a:t>
            </a:r>
          </a:p>
          <a:p>
            <a:r>
              <a:rPr lang="en-US" sz="900" dirty="0"/>
              <a:t>A separate team of bilingual coders who were blind to patients’ EE ratings were trained to code the family support variables based on the entire audio taped CFI material</a:t>
            </a:r>
          </a:p>
          <a:p>
            <a:pPr lvl="0"/>
            <a:r>
              <a:rPr lang="en-US" sz="900" dirty="0"/>
              <a:t>There are 2 family support variables in the present study:</a:t>
            </a:r>
          </a:p>
          <a:p>
            <a:pPr lvl="1"/>
            <a:r>
              <a:rPr lang="en-US" sz="900" dirty="0"/>
              <a:t>Instrumental support was operationalized as the total number of statements that illustrated family caregiver ‘‘task-oriented’’ assistance, such as completion of errands; eg, ‘‘I helped him fill out an employment application’’.</a:t>
            </a:r>
          </a:p>
          <a:p>
            <a:pPr lvl="1"/>
            <a:r>
              <a:rPr lang="en-US" sz="900" dirty="0"/>
              <a:t>Emotional support was operationalized as the total number of statements that illustrated family caregiver demonstrations of reassurance, concern, and affection; eg, ‘‘I told her that I love her’’.</a:t>
            </a:r>
          </a:p>
          <a:p>
            <a:pPr lvl="0"/>
            <a:endParaRPr lang="en-US" sz="900" dirty="0"/>
          </a:p>
          <a:p>
            <a:pPr lvl="0"/>
            <a:r>
              <a:rPr lang="en-US" sz="900" dirty="0"/>
              <a:t>The 9-month period following psychiatric hospital discharge was the time frame for assessing medication usage. Those patients who took their medications at least 75% of the time without a 4-week or longer interval of discontinued use of medications were classified as ‘‘regular’’ medication users, while the rest were considered to be ‘‘irregular’’ medication users.</a:t>
            </a:r>
          </a:p>
          <a:p>
            <a:pPr lvl="0"/>
            <a:r>
              <a:rPr lang="en-US" sz="900" dirty="0"/>
              <a:t>Higher levels of instrumental family support were associated with greater likelihood of medication usage.</a:t>
            </a:r>
          </a:p>
          <a:p>
            <a:pPr lvl="0"/>
            <a:r>
              <a:rPr lang="en-US" sz="900" dirty="0"/>
              <a:t>A logistic regression analysis was conducted to assess if family factors, including the independent dimensions of EE and family support variables, would predict usage of psychiatric medications.</a:t>
            </a:r>
          </a:p>
          <a:p>
            <a:pPr lvl="0"/>
            <a:r>
              <a:rPr lang="en-US" sz="900" dirty="0"/>
              <a:t>Only family instrumental support predicted medication usage significantly (odds ratio = 4.8).</a:t>
            </a:r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Reference</a:t>
            </a:r>
          </a:p>
          <a:p>
            <a:r>
              <a:rPr lang="en-US" sz="900" dirty="0" err="1"/>
              <a:t>Ramírez</a:t>
            </a:r>
            <a:r>
              <a:rPr lang="en-US" sz="900" dirty="0"/>
              <a:t> </a:t>
            </a:r>
            <a:r>
              <a:rPr lang="en-US" sz="900" dirty="0" err="1"/>
              <a:t>García</a:t>
            </a:r>
            <a:r>
              <a:rPr lang="en-US" sz="900" dirty="0"/>
              <a:t> JI, Chang CL, Young JS, </a:t>
            </a:r>
            <a:r>
              <a:rPr lang="en-US" sz="900" dirty="0" err="1"/>
              <a:t>López</a:t>
            </a:r>
            <a:r>
              <a:rPr lang="en-US" sz="900" dirty="0"/>
              <a:t> SR, Jenkins JH. Family support predicts psychiatric medication usage among Mexican American individuals with schizophrenia. </a:t>
            </a:r>
            <a:r>
              <a:rPr lang="en-US" sz="900" i="1" dirty="0" err="1"/>
              <a:t>Soc</a:t>
            </a:r>
            <a:r>
              <a:rPr lang="en-US" sz="900" i="1" dirty="0"/>
              <a:t> Psychiatry </a:t>
            </a:r>
            <a:r>
              <a:rPr lang="en-US" sz="900" i="1" dirty="0" err="1"/>
              <a:t>Psychiatr</a:t>
            </a:r>
            <a:r>
              <a:rPr lang="en-US" sz="900" i="1" dirty="0"/>
              <a:t> </a:t>
            </a:r>
            <a:r>
              <a:rPr lang="en-US" sz="900" i="1" dirty="0" err="1"/>
              <a:t>Epidemiol</a:t>
            </a:r>
            <a:r>
              <a:rPr lang="en-US" sz="900" i="1" dirty="0"/>
              <a:t>. </a:t>
            </a:r>
            <a:r>
              <a:rPr lang="en-US" sz="900" dirty="0"/>
              <a:t>2006;41(8):624-631.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F2BE24-24BF-474A-A144-AFFAD38D46D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776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404812" y="166283"/>
            <a:ext cx="6910388" cy="200007"/>
          </a:xfrm>
        </p:spPr>
        <p:txBody>
          <a:bodyPr/>
          <a:lstStyle/>
          <a:p>
            <a:pPr marL="93663" indent="-93663"/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812" y="610790"/>
            <a:ext cx="6783167" cy="249299"/>
          </a:xfrm>
        </p:spPr>
        <p:txBody>
          <a:bodyPr>
            <a:noAutofit/>
          </a:bodyPr>
          <a:lstStyle/>
          <a:p>
            <a:r>
              <a:rPr lang="en-US" dirty="0"/>
              <a:t>Instrumental Family Support* Predicts Higher Medication Usage in Patients With Schizophrenia</a:t>
            </a:r>
          </a:p>
        </p:txBody>
      </p:sp>
      <p:sp>
        <p:nvSpPr>
          <p:cNvPr id="16" name="Pladsholder til tekst 15"/>
          <p:cNvSpPr>
            <a:spLocks noGrp="1"/>
          </p:cNvSpPr>
          <p:nvPr>
            <p:ph idx="19"/>
          </p:nvPr>
        </p:nvSpPr>
        <p:spPr>
          <a:xfrm>
            <a:off x="404813" y="1549400"/>
            <a:ext cx="6910387" cy="2824600"/>
          </a:xfrm>
        </p:spPr>
        <p:txBody>
          <a:bodyPr/>
          <a:lstStyle/>
          <a:p>
            <a:r>
              <a:rPr lang="en-US" sz="1400" dirty="0"/>
              <a:t>A logistic regression analysis was conducted to assess if family factors, including the independent dimensions of expressed emotion (EE) and family support variables, would predict usage of psychiatric medications</a:t>
            </a:r>
          </a:p>
          <a:p>
            <a:r>
              <a:rPr lang="en-US" sz="1400" dirty="0"/>
              <a:t>Higher levels of instrumental family support were associated with greater likelihood of medication usage</a:t>
            </a:r>
          </a:p>
          <a:p>
            <a:r>
              <a:rPr lang="en-US" sz="1400" dirty="0"/>
              <a:t>Only family instrumental support significantly predicted medication usage (odds ratio = 4.8, </a:t>
            </a:r>
            <a:r>
              <a:rPr lang="en-US" sz="1400" i="1" dirty="0"/>
              <a:t>P</a:t>
            </a:r>
            <a:r>
              <a:rPr lang="en-US" sz="1400" dirty="0"/>
              <a:t> = 0.05)</a:t>
            </a:r>
          </a:p>
          <a:p>
            <a:pPr marL="0" indent="0">
              <a:buNone/>
            </a:pPr>
            <a:endParaRPr lang="en-US" sz="1400" dirty="0"/>
          </a:p>
          <a:p>
            <a:endParaRPr lang="en-US" sz="1400" dirty="0"/>
          </a:p>
          <a:p>
            <a:endParaRPr lang="da-DK" sz="1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A6D27-4B36-4528-82CB-18B367CA41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*Instrumental support </a:t>
            </a:r>
            <a:r>
              <a:rPr lang="da-DK" dirty="0" err="1"/>
              <a:t>was</a:t>
            </a:r>
            <a:r>
              <a:rPr lang="da-DK" dirty="0"/>
              <a:t> </a:t>
            </a:r>
            <a:r>
              <a:rPr lang="da-DK" dirty="0" err="1"/>
              <a:t>operationalized</a:t>
            </a:r>
            <a:r>
              <a:rPr lang="da-DK" dirty="0"/>
              <a:t> as the total </a:t>
            </a:r>
            <a:r>
              <a:rPr lang="da-DK" dirty="0" err="1"/>
              <a:t>number</a:t>
            </a:r>
            <a:r>
              <a:rPr lang="da-DK" dirty="0"/>
              <a:t> of statements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illustrated</a:t>
            </a:r>
            <a:r>
              <a:rPr lang="da-DK" dirty="0"/>
              <a:t> </a:t>
            </a:r>
            <a:r>
              <a:rPr lang="da-DK" dirty="0" err="1"/>
              <a:t>family</a:t>
            </a:r>
            <a:r>
              <a:rPr lang="da-DK" dirty="0"/>
              <a:t> </a:t>
            </a:r>
            <a:r>
              <a:rPr lang="da-DK" dirty="0" err="1"/>
              <a:t>caregiver</a:t>
            </a:r>
            <a:r>
              <a:rPr lang="da-DK" dirty="0"/>
              <a:t> ‘‘task-</a:t>
            </a:r>
            <a:r>
              <a:rPr lang="da-DK" dirty="0" err="1"/>
              <a:t>oriented</a:t>
            </a:r>
            <a:r>
              <a:rPr lang="da-DK" dirty="0"/>
              <a:t>’’ assistance, </a:t>
            </a:r>
            <a:r>
              <a:rPr lang="da-DK" dirty="0" err="1"/>
              <a:t>such</a:t>
            </a:r>
            <a:r>
              <a:rPr lang="da-DK" dirty="0"/>
              <a:t> as </a:t>
            </a:r>
            <a:r>
              <a:rPr lang="da-DK" dirty="0" err="1"/>
              <a:t>completion</a:t>
            </a:r>
            <a:r>
              <a:rPr lang="da-DK" dirty="0"/>
              <a:t> of </a:t>
            </a:r>
            <a:r>
              <a:rPr lang="da-DK" dirty="0" err="1"/>
              <a:t>errands</a:t>
            </a:r>
            <a:r>
              <a:rPr lang="da-DK" dirty="0"/>
              <a:t>; </a:t>
            </a:r>
            <a:r>
              <a:rPr lang="da-DK" dirty="0" err="1"/>
              <a:t>e.g</a:t>
            </a:r>
            <a:r>
              <a:rPr lang="da-DK" dirty="0"/>
              <a:t>., ‘‘I </a:t>
            </a:r>
            <a:r>
              <a:rPr lang="da-DK" dirty="0" err="1"/>
              <a:t>helped</a:t>
            </a:r>
            <a:r>
              <a:rPr lang="da-DK" dirty="0"/>
              <a:t> </a:t>
            </a:r>
            <a:r>
              <a:rPr lang="da-DK" dirty="0" err="1"/>
              <a:t>him</a:t>
            </a:r>
            <a:r>
              <a:rPr lang="da-DK" dirty="0"/>
              <a:t> </a:t>
            </a:r>
            <a:r>
              <a:rPr lang="da-DK" dirty="0" err="1"/>
              <a:t>fill</a:t>
            </a:r>
            <a:r>
              <a:rPr lang="da-DK" dirty="0"/>
              <a:t> out an </a:t>
            </a:r>
            <a:r>
              <a:rPr lang="da-DK" dirty="0" err="1"/>
              <a:t>employment</a:t>
            </a:r>
            <a:r>
              <a:rPr lang="da-DK" dirty="0"/>
              <a:t> </a:t>
            </a:r>
            <a:r>
              <a:rPr lang="da-DK" dirty="0" err="1"/>
              <a:t>application</a:t>
            </a:r>
            <a:r>
              <a:rPr lang="da-DK" dirty="0"/>
              <a:t>.’’</a:t>
            </a:r>
          </a:p>
          <a:p>
            <a:pPr marL="0" indent="0">
              <a:buNone/>
            </a:pPr>
            <a:r>
              <a:rPr lang="da-DK" dirty="0" err="1"/>
              <a:t>Ramírez</a:t>
            </a:r>
            <a:r>
              <a:rPr lang="da-DK" dirty="0"/>
              <a:t> García JI, et al. </a:t>
            </a:r>
            <a:r>
              <a:rPr lang="da-DK" i="1" dirty="0" err="1"/>
              <a:t>Soc</a:t>
            </a:r>
            <a:r>
              <a:rPr lang="da-DK" i="1" dirty="0"/>
              <a:t> </a:t>
            </a:r>
            <a:r>
              <a:rPr lang="da-DK" i="1" dirty="0" err="1"/>
              <a:t>Psychiatry</a:t>
            </a:r>
            <a:r>
              <a:rPr lang="da-DK" i="1" dirty="0"/>
              <a:t> </a:t>
            </a:r>
            <a:r>
              <a:rPr lang="da-DK" i="1" dirty="0" err="1"/>
              <a:t>Psychiatr</a:t>
            </a:r>
            <a:r>
              <a:rPr lang="da-DK" i="1" dirty="0"/>
              <a:t> </a:t>
            </a:r>
            <a:r>
              <a:rPr lang="da-DK" i="1" dirty="0" err="1"/>
              <a:t>Epidemiol</a:t>
            </a:r>
            <a:r>
              <a:rPr lang="da-DK" dirty="0"/>
              <a:t>. 2006;41(8):624-631.</a:t>
            </a:r>
          </a:p>
        </p:txBody>
      </p:sp>
    </p:spTree>
    <p:extLst>
      <p:ext uri="{BB962C8B-B14F-4D97-AF65-F5344CB8AC3E}">
        <p14:creationId xmlns:p14="http://schemas.microsoft.com/office/powerpoint/2010/main" val="15998408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503</Words>
  <Application>Microsoft Office PowerPoint</Application>
  <PresentationFormat>On-screen Show (16:9)</PresentationFormat>
  <Paragraphs>25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Instrumental Family Support* Predicts Higher Medication Usage in Patients With Schizophrenia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